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267" r:id="rId2"/>
    <p:sldId id="268" r:id="rId3"/>
    <p:sldId id="257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Обьем энергии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4"/>
                <c:pt idx="0">
                  <c:v>Рынок регулируемых договоров</c:v>
                </c:pt>
                <c:pt idx="1">
                  <c:v>Балансирующий рынок</c:v>
                </c:pt>
                <c:pt idx="2">
                  <c:v>Рынок свободных договоров</c:v>
                </c:pt>
                <c:pt idx="3">
                  <c:v>Рынок на сутки вперед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10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48EF2-BE1C-4404-8360-C25447BD4EF8}">
      <dsp:nvSpPr>
        <dsp:cNvPr id="0" name=""/>
        <dsp:cNvSpPr/>
      </dsp:nvSpPr>
      <dsp:spPr>
        <a:xfrm>
          <a:off x="18960" y="2598755"/>
          <a:ext cx="1373615" cy="539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ЭЛЕКТРОЭНЕРГИИ</a:t>
          </a:r>
        </a:p>
      </dsp:txBody>
      <dsp:txXfrm>
        <a:off x="34763" y="2614558"/>
        <a:ext cx="1342009" cy="507943"/>
      </dsp:txXfrm>
    </dsp:sp>
    <dsp:sp modelId="{52BA4231-32FC-478D-8B67-681A6A4B88ED}">
      <dsp:nvSpPr>
        <dsp:cNvPr id="0" name=""/>
        <dsp:cNvSpPr/>
      </dsp:nvSpPr>
      <dsp:spPr>
        <a:xfrm rot="19464205">
          <a:off x="1298275" y="2554573"/>
          <a:ext cx="100929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294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90" y="2549555"/>
        <a:ext cx="50464" cy="50464"/>
      </dsp:txXfrm>
    </dsp:sp>
    <dsp:sp modelId="{BF14685F-E74B-4DEA-B71F-E4B3FC08495B}">
      <dsp:nvSpPr>
        <dsp:cNvPr id="0" name=""/>
        <dsp:cNvSpPr/>
      </dsp:nvSpPr>
      <dsp:spPr>
        <a:xfrm>
          <a:off x="2213269" y="176870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ОПТОВЫЙ РЫНОК</a:t>
          </a:r>
        </a:p>
      </dsp:txBody>
      <dsp:txXfrm>
        <a:off x="2243281" y="1798713"/>
        <a:ext cx="1989353" cy="964664"/>
      </dsp:txXfrm>
    </dsp:sp>
    <dsp:sp modelId="{B3D8C4A9-BE99-4339-9A82-94C122EBCDF1}">
      <dsp:nvSpPr>
        <dsp:cNvPr id="0" name=""/>
        <dsp:cNvSpPr/>
      </dsp:nvSpPr>
      <dsp:spPr>
        <a:xfrm rot="17692822">
          <a:off x="3698309" y="1377037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1348541"/>
        <a:ext cx="97421" cy="97421"/>
      </dsp:txXfrm>
    </dsp:sp>
    <dsp:sp modelId="{7D234A63-870B-43E9-9699-D0C212D96FA8}">
      <dsp:nvSpPr>
        <dsp:cNvPr id="0" name=""/>
        <dsp:cNvSpPr/>
      </dsp:nvSpPr>
      <dsp:spPr>
        <a:xfrm>
          <a:off x="5082397" y="1113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РЕГУЛИРУЕМЫХ ДОГОВОРОВ</a:t>
          </a:r>
        </a:p>
      </dsp:txBody>
      <dsp:txXfrm>
        <a:off x="5112409" y="31125"/>
        <a:ext cx="1989353" cy="964664"/>
      </dsp:txXfrm>
    </dsp:sp>
    <dsp:sp modelId="{CC796711-6F2C-4E7F-98C3-CFA292664384}">
      <dsp:nvSpPr>
        <dsp:cNvPr id="0" name=""/>
        <dsp:cNvSpPr/>
      </dsp:nvSpPr>
      <dsp:spPr>
        <a:xfrm rot="19604200">
          <a:off x="4181747" y="1990005"/>
          <a:ext cx="98753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8753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50825" y="1985532"/>
        <a:ext cx="49376" cy="49376"/>
      </dsp:txXfrm>
    </dsp:sp>
    <dsp:sp modelId="{E09DEA11-AA66-4017-BB30-7E21888A8359}">
      <dsp:nvSpPr>
        <dsp:cNvPr id="0" name=""/>
        <dsp:cNvSpPr/>
      </dsp:nvSpPr>
      <dsp:spPr>
        <a:xfrm>
          <a:off x="5088381" y="122705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СВОБОДНЫХ ДОГОВОРОВ</a:t>
          </a:r>
        </a:p>
      </dsp:txBody>
      <dsp:txXfrm>
        <a:off x="5118393" y="1257063"/>
        <a:ext cx="1989353" cy="964664"/>
      </dsp:txXfrm>
    </dsp:sp>
    <dsp:sp modelId="{F3AC0B21-F959-48C3-9EAF-4B54173FB355}">
      <dsp:nvSpPr>
        <dsp:cNvPr id="0" name=""/>
        <dsp:cNvSpPr/>
      </dsp:nvSpPr>
      <dsp:spPr>
        <a:xfrm rot="2142401">
          <a:off x="4167759" y="2555429"/>
          <a:ext cx="10095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526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47284" y="2550405"/>
        <a:ext cx="50476" cy="50476"/>
      </dsp:txXfrm>
    </dsp:sp>
    <dsp:sp modelId="{81910C4E-80AA-432C-9315-0FA823513FCE}">
      <dsp:nvSpPr>
        <dsp:cNvPr id="0" name=""/>
        <dsp:cNvSpPr/>
      </dsp:nvSpPr>
      <dsp:spPr>
        <a:xfrm>
          <a:off x="5082397" y="2357897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НА СУТКИ ВПЕРЕД</a:t>
          </a:r>
        </a:p>
      </dsp:txBody>
      <dsp:txXfrm>
        <a:off x="5112409" y="2387909"/>
        <a:ext cx="1989353" cy="964664"/>
      </dsp:txXfrm>
    </dsp:sp>
    <dsp:sp modelId="{54E69B1F-75C4-4A9D-A4CF-F7350984B7AA}">
      <dsp:nvSpPr>
        <dsp:cNvPr id="0" name=""/>
        <dsp:cNvSpPr/>
      </dsp:nvSpPr>
      <dsp:spPr>
        <a:xfrm rot="3907178">
          <a:off x="3698309" y="3144625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3116129"/>
        <a:ext cx="97421" cy="97421"/>
      </dsp:txXfrm>
    </dsp:sp>
    <dsp:sp modelId="{82964807-C245-4092-8C1B-B816CDEFC6BD}">
      <dsp:nvSpPr>
        <dsp:cNvPr id="0" name=""/>
        <dsp:cNvSpPr/>
      </dsp:nvSpPr>
      <dsp:spPr>
        <a:xfrm>
          <a:off x="5082397" y="3536289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БАЛАНСИРУЮЩИЙ РЫНОК</a:t>
          </a:r>
        </a:p>
      </dsp:txBody>
      <dsp:txXfrm>
        <a:off x="5112409" y="3566301"/>
        <a:ext cx="1989353" cy="964664"/>
      </dsp:txXfrm>
    </dsp:sp>
    <dsp:sp modelId="{37BE4259-9DC9-431B-B3EC-B531072F73A8}">
      <dsp:nvSpPr>
        <dsp:cNvPr id="0" name=""/>
        <dsp:cNvSpPr/>
      </dsp:nvSpPr>
      <dsp:spPr>
        <a:xfrm rot="2136135">
          <a:off x="1298239" y="3142119"/>
          <a:ext cx="10093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366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88" y="3137100"/>
        <a:ext cx="50468" cy="50468"/>
      </dsp:txXfrm>
    </dsp:sp>
    <dsp:sp modelId="{11A84294-5510-4746-BB15-C67C6C38C566}">
      <dsp:nvSpPr>
        <dsp:cNvPr id="0" name=""/>
        <dsp:cNvSpPr/>
      </dsp:nvSpPr>
      <dsp:spPr>
        <a:xfrm>
          <a:off x="2213269" y="2943794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РОЗНИЧНЫЙ РЫНОК</a:t>
          </a:r>
        </a:p>
      </dsp:txBody>
      <dsp:txXfrm>
        <a:off x="2243281" y="2973806"/>
        <a:ext cx="1989353" cy="96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8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0098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888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3211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25504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2955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xmlns="" id="{94A24023-F5AD-6EE6-8D27-38EAC67B9133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:a16="http://schemas.microsoft.com/office/drawing/2014/main" xmlns="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xmlns="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xmlns="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Капля 2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3422849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Капля 1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Капля 15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62554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3279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xmlns="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xmlns="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03433"/>
            <a:ext cx="471487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Крупные потребители и сетевые компании закупают электроэнергию на оптовом рынке.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 smtClean="0">
                <a:latin typeface="PFDinTextCondPro-Medium"/>
              </a:rPr>
              <a:t>	Из его подвидов самым дешевым является рынок </a:t>
            </a:r>
            <a:r>
              <a:rPr lang="en-US" sz="1400" dirty="0" smtClean="0">
                <a:latin typeface="PFDinTextCondPro-Medium"/>
              </a:rPr>
              <a:t>“</a:t>
            </a:r>
            <a:r>
              <a:rPr lang="ru-RU" sz="1400" dirty="0" smtClean="0">
                <a:latin typeface="PFDinTextCondPro-Medium"/>
              </a:rPr>
              <a:t>на сутки вперед</a:t>
            </a:r>
            <a:r>
              <a:rPr lang="en-US" sz="1400" dirty="0" smtClean="0">
                <a:latin typeface="PFDinTextCondPro-Medium"/>
              </a:rPr>
              <a:t>”</a:t>
            </a:r>
            <a:r>
              <a:rPr lang="ru-RU" sz="1400" dirty="0" smtClean="0">
                <a:latin typeface="PFDinTextCondPro-Medium"/>
              </a:rPr>
              <a:t>, особенностью которого является необходимость предоставлять потребление по часам                                                   на следующий день.</a:t>
            </a:r>
            <a:endParaRPr lang="ru-RU" sz="1400" dirty="0">
              <a:latin typeface="PFDinTextCondPro-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xmlns="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895946"/>
              </p:ext>
            </p:extLst>
          </p:nvPr>
        </p:nvGraphicFramePr>
        <p:xfrm>
          <a:off x="1420850" y="2081618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857232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Необходимость точных предсказаний потребления для удешевления закупки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928670"/>
            <a:ext cx="778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Отсутствие оптимальных решений для большинства покупателей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158" y="1779687"/>
            <a:ext cx="27860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На данный момент не все оптовые покупатели электроэнергии обладают эффективный решением по </a:t>
            </a:r>
            <a:r>
              <a:rPr lang="ru-RU" dirty="0" err="1" smtClean="0">
                <a:latin typeface="PFDinTextCondPro-Medium"/>
              </a:rPr>
              <a:t>предиктивной</a:t>
            </a:r>
            <a:r>
              <a:rPr lang="ru-RU" dirty="0" smtClean="0">
                <a:latin typeface="PFDinTextCondPro-Medium"/>
              </a:rPr>
              <a:t> аналитике будущего потребления, чтобы экономно закупать энергию, что также негативно сказывается  и на поставщиках, так как любая </a:t>
            </a:r>
            <a:r>
              <a:rPr lang="ru-RU" dirty="0" err="1" smtClean="0">
                <a:latin typeface="PFDinTextCondPro-Medium"/>
              </a:rPr>
              <a:t>перевыработка</a:t>
            </a:r>
            <a:r>
              <a:rPr lang="ru-RU" dirty="0" smtClean="0">
                <a:latin typeface="PFDinTextCondPro-Medium"/>
              </a:rPr>
              <a:t> энергии никак не накапливается, а просто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уходит в землю</a:t>
            </a:r>
            <a:r>
              <a:rPr lang="en-US" dirty="0" smtClean="0">
                <a:latin typeface="PFDinTextCondPro-Medium"/>
              </a:rPr>
              <a:t>”</a:t>
            </a:r>
            <a:endParaRPr lang="ru-RU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graphicFrame>
        <p:nvGraphicFramePr>
          <p:cNvPr id="26" name="Диаграмма 25"/>
          <p:cNvGraphicFramePr/>
          <p:nvPr>
            <p:extLst>
              <p:ext uri="{D42A27DB-BD31-4B8C-83A1-F6EECF244321}">
                <p14:modId xmlns:p14="http://schemas.microsoft.com/office/powerpoint/2010/main" val="3970729576"/>
              </p:ext>
            </p:extLst>
          </p:nvPr>
        </p:nvGraphicFramePr>
        <p:xfrm>
          <a:off x="3923928" y="2348880"/>
          <a:ext cx="5101277" cy="407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4617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xmlns="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ЦЕЛИ И ЗАДАЧИ </a:t>
            </a:r>
            <a:r>
              <a:rPr lang="ru-RU" sz="2400" dirty="0"/>
              <a:t>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Капля 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913" y="1124744"/>
            <a:ext cx="667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Цель</a:t>
            </a:r>
            <a:r>
              <a:rPr lang="en-US" dirty="0" smtClean="0">
                <a:latin typeface="PFDinTextCondPro-Medium"/>
              </a:rPr>
              <a:t>:</a:t>
            </a:r>
            <a:r>
              <a:rPr lang="ru-RU" dirty="0" smtClean="0">
                <a:latin typeface="PFDinTextCondPro-Medium"/>
              </a:rPr>
              <a:t> создать программу, предсказывающую потребление электроэнергии</a:t>
            </a:r>
          </a:p>
          <a:p>
            <a:endParaRPr lang="ru-RU" dirty="0">
              <a:latin typeface="PFDinTextCondPro-Medium"/>
            </a:endParaRPr>
          </a:p>
          <a:p>
            <a:r>
              <a:rPr lang="ru-RU" dirty="0" smtClean="0">
                <a:latin typeface="PFDinTextCondPro-Medium"/>
              </a:rPr>
              <a:t>Задачи</a:t>
            </a:r>
            <a:r>
              <a:rPr lang="en-US" dirty="0" smtClean="0">
                <a:latin typeface="PFDinTextCondPro-Medium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Изучить рынок электроэнергии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Изучить язык программирования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Изучить </a:t>
            </a:r>
          </a:p>
          <a:p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</p:spTree>
    <p:extLst>
      <p:ext uri="{BB962C8B-B14F-4D97-AF65-F5344CB8AC3E}">
        <p14:creationId xmlns:p14="http://schemas.microsoft.com/office/powerpoint/2010/main" val="40929356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285440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88756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:a16="http://schemas.microsoft.com/office/drawing/2014/main" xmlns="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xmlns="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6771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Капля 2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85720" y="252691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skerville Old Face" pitchFamily="18" charset="0"/>
                <a:cs typeface="Aharoni" pitchFamily="2" charset="-79"/>
              </a:rPr>
              <a:t>4sPHEEN</a:t>
            </a:r>
            <a:endParaRPr lang="ru-RU" sz="2400" b="1" dirty="0">
              <a:latin typeface="PFDinTextCondPro-Medium"/>
              <a:cs typeface="Aharoni" pitchFamily="2" charset="-79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Капля 27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357158" y="214290"/>
            <a:ext cx="185738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325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13493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8155</TotalTime>
  <Words>432</Words>
  <Application>Microsoft Office PowerPoint</Application>
  <PresentationFormat>Экран (4:3)</PresentationFormat>
  <Paragraphs>112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Aharoni</vt:lpstr>
      <vt:lpstr>Arial</vt:lpstr>
      <vt:lpstr>Arial Narrow</vt:lpstr>
      <vt:lpstr>Baskerville Old Face</vt:lpstr>
      <vt:lpstr>Calibri</vt:lpstr>
      <vt:lpstr>Cambria Math</vt:lpstr>
      <vt:lpstr>Montserrat</vt:lpstr>
      <vt:lpstr>PF Din Text Cond Pro Light</vt:lpstr>
      <vt:lpstr>PFDinTextCondPro-Light</vt:lpstr>
      <vt:lpstr>PFDinTextCondPro-Medium</vt:lpstr>
      <vt:lpstr>Тема Office</vt:lpstr>
      <vt:lpstr>Проект  “Энергетический оракул”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19</cp:revision>
  <dcterms:created xsi:type="dcterms:W3CDTF">2023-11-17T19:54:46Z</dcterms:created>
  <dcterms:modified xsi:type="dcterms:W3CDTF">2023-11-30T09:44:19Z</dcterms:modified>
</cp:coreProperties>
</file>